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66" r:id="rId12"/>
    <p:sldId id="267" r:id="rId13"/>
    <p:sldId id="268" r:id="rId14"/>
    <p:sldId id="269" r:id="rId15"/>
    <p:sldId id="270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03" r:id="rId41"/>
    <p:sldId id="304" r:id="rId42"/>
    <p:sldId id="305" r:id="rId43"/>
    <p:sldId id="306" r:id="rId44"/>
    <p:sldId id="271" r:id="rId45"/>
    <p:sldId id="307" r:id="rId46"/>
    <p:sldId id="308" r:id="rId47"/>
    <p:sldId id="309" r:id="rId48"/>
    <p:sldId id="310" r:id="rId49"/>
    <p:sldId id="311" r:id="rId50"/>
    <p:sldId id="312" r:id="rId51"/>
    <p:sldId id="264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43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961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7002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5895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6282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6750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7587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6559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7471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0691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775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/>
            </a:gs>
            <a:gs pos="50000">
              <a:schemeClr val="accent2"/>
            </a:gs>
            <a:gs pos="100000">
              <a:schemeClr val="accent2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D1F7B-0C96-49B7-BB03-29AB0B73B640}" type="datetimeFigureOut">
              <a:rPr lang="en-IN" smtClean="0"/>
              <a:t>02-06-2025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83F58-AF5F-4FE2-9C7E-DA9D3F7CC1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5510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33165" y="6378300"/>
            <a:ext cx="1193158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6" name="Rectangle 2"/>
          <p:cNvSpPr txBox="1">
            <a:spLocks/>
          </p:cNvSpPr>
          <p:nvPr/>
        </p:nvSpPr>
        <p:spPr>
          <a:xfrm>
            <a:off x="2971711" y="2429446"/>
            <a:ext cx="6254496" cy="143846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Lesson 3.6</a:t>
            </a:r>
            <a:br>
              <a:rPr lang="en-GB" altLang="en-US" b="1" dirty="0" smtClean="0"/>
            </a:br>
            <a:r>
              <a:rPr lang="en-US" altLang="en-US" b="1" dirty="0" smtClean="0"/>
              <a:t>Impacts of Oil Spills</a:t>
            </a:r>
            <a:endParaRPr lang="en-GB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367483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72183" y="130175"/>
            <a:ext cx="9225815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Costs of Incidents</a:t>
            </a:r>
            <a:endParaRPr lang="en-GB" altLang="en-US" b="1" dirty="0" smtClean="0"/>
          </a:p>
        </p:txBody>
      </p:sp>
      <p:sp>
        <p:nvSpPr>
          <p:cNvPr id="6" name="Content Placeholder 2">
            <a:extLst/>
          </p:cNvPr>
          <p:cNvSpPr txBox="1">
            <a:spLocks/>
          </p:cNvSpPr>
          <p:nvPr/>
        </p:nvSpPr>
        <p:spPr>
          <a:xfrm>
            <a:off x="923061" y="1160187"/>
            <a:ext cx="10324058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defRPr/>
            </a:pPr>
            <a:r>
              <a:rPr lang="en-GB" dirty="0" smtClean="0"/>
              <a:t>In addition to the impacts of incidents from a socio-economic and environmental perspective consider the costs of an incident:</a:t>
            </a:r>
          </a:p>
          <a:p>
            <a:pPr lvl="1" algn="just">
              <a:defRPr/>
            </a:pPr>
            <a:endParaRPr lang="en-GB" dirty="0" smtClean="0"/>
          </a:p>
          <a:p>
            <a:pPr lvl="1" algn="just">
              <a:defRPr/>
            </a:pPr>
            <a:r>
              <a:rPr lang="en-GB" dirty="0" smtClean="0"/>
              <a:t>BRAER (1993): GBP 51 M*</a:t>
            </a:r>
          </a:p>
          <a:p>
            <a:pPr lvl="1" algn="just">
              <a:defRPr/>
            </a:pPr>
            <a:r>
              <a:rPr lang="en-GB" dirty="0" smtClean="0"/>
              <a:t>ERIKA (1999): </a:t>
            </a:r>
            <a:r>
              <a:rPr lang="en-GB" dirty="0" err="1" smtClean="0"/>
              <a:t>Eur</a:t>
            </a:r>
            <a:r>
              <a:rPr lang="en-GB" dirty="0" smtClean="0"/>
              <a:t> 129.7 M*</a:t>
            </a:r>
          </a:p>
          <a:p>
            <a:pPr lvl="1" algn="just">
              <a:defRPr/>
            </a:pPr>
            <a:r>
              <a:rPr lang="en-GB" dirty="0" smtClean="0"/>
              <a:t>PRESTIGE (2002): </a:t>
            </a:r>
            <a:r>
              <a:rPr lang="en-GB" dirty="0" err="1" smtClean="0"/>
              <a:t>Eur</a:t>
            </a:r>
            <a:r>
              <a:rPr lang="en-GB" dirty="0" smtClean="0"/>
              <a:t> 121.8 M*</a:t>
            </a:r>
          </a:p>
          <a:p>
            <a:pPr lvl="1" algn="just">
              <a:defRPr/>
            </a:pPr>
            <a:r>
              <a:rPr lang="en-GB" dirty="0" smtClean="0"/>
              <a:t>DEEPWATER HORIZON (2010): US$ 40 B (estimate)**</a:t>
            </a:r>
          </a:p>
          <a:p>
            <a:pPr marL="457200" lvl="1" indent="0" algn="just">
              <a:buFont typeface="Arial" panose="020B0604020202020204" pitchFamily="34" charset="0"/>
              <a:buNone/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8759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2304288" y="2496185"/>
            <a:ext cx="7772400" cy="14700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Social and Economic Activities</a:t>
            </a:r>
            <a:endParaRPr lang="en-GB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33250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89888" y="66167"/>
            <a:ext cx="9546336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Social and Economic </a:t>
            </a:r>
            <a:r>
              <a:rPr lang="en-GB" altLang="en-US" b="1" dirty="0"/>
              <a:t>A</a:t>
            </a:r>
            <a:r>
              <a:rPr lang="en-GB" altLang="en-US" b="1" dirty="0" smtClean="0"/>
              <a:t>ctivities  </a:t>
            </a:r>
            <a:endParaRPr lang="fr-CA" altLang="en-US" sz="4800" b="1" dirty="0" smtClean="0"/>
          </a:p>
        </p:txBody>
      </p:sp>
      <p:sp>
        <p:nvSpPr>
          <p:cNvPr id="6" name="Content Placeholder 2">
            <a:extLst/>
          </p:cNvPr>
          <p:cNvSpPr txBox="1">
            <a:spLocks/>
          </p:cNvSpPr>
          <p:nvPr/>
        </p:nvSpPr>
        <p:spPr>
          <a:xfrm>
            <a:off x="1929384" y="908050"/>
            <a:ext cx="9546336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  <a:defRPr/>
            </a:pPr>
            <a:r>
              <a:rPr lang="en-US" dirty="0" smtClean="0">
                <a:ea typeface="ＭＳ Ｐゴシック" charset="0"/>
              </a:rPr>
              <a:t>Presence of oil will interfere with normal activities </a:t>
            </a:r>
          </a:p>
          <a:p>
            <a:pPr>
              <a:buFont typeface="Arial" charset="0"/>
              <a:buChar char="•"/>
              <a:defRPr/>
            </a:pPr>
            <a:r>
              <a:rPr lang="en-US" dirty="0" smtClean="0">
                <a:ea typeface="ＭＳ Ｐゴシック" charset="0"/>
              </a:rPr>
              <a:t>Can cause financial losses and loss of enjoyment</a:t>
            </a:r>
          </a:p>
          <a:p>
            <a:pPr>
              <a:buFont typeface="Arial" charset="0"/>
              <a:buChar char="•"/>
              <a:defRPr/>
            </a:pPr>
            <a:r>
              <a:rPr lang="en-US" dirty="0" smtClean="0">
                <a:ea typeface="ＭＳ Ｐゴシック" charset="0"/>
              </a:rPr>
              <a:t>All coastal activities can be impacted </a:t>
            </a:r>
          </a:p>
          <a:p>
            <a:pPr>
              <a:buFont typeface="Arial" charset="0"/>
              <a:buChar char="•"/>
              <a:defRPr/>
            </a:pPr>
            <a:endParaRPr lang="en-US" dirty="0" smtClean="0">
              <a:ea typeface="ＭＳ Ｐゴシック" charset="0"/>
            </a:endParaRPr>
          </a:p>
          <a:p>
            <a:pPr marL="0" indent="0">
              <a:buFont typeface="Arial" charset="0"/>
              <a:buNone/>
              <a:defRPr/>
            </a:pPr>
            <a:endParaRPr lang="en-US" dirty="0">
              <a:solidFill>
                <a:srgbClr val="FF0000"/>
              </a:solidFill>
              <a:ea typeface="ＭＳ Ｐゴシック" charset="0"/>
            </a:endParaRPr>
          </a:p>
        </p:txBody>
      </p:sp>
      <p:pic>
        <p:nvPicPr>
          <p:cNvPr id="7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238" y="2825941"/>
            <a:ext cx="5516562" cy="316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949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96112" y="1232023"/>
            <a:ext cx="10652760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dirty="0" smtClean="0"/>
              <a:t>Impacts on tourism:</a:t>
            </a:r>
          </a:p>
          <a:p>
            <a:pPr lvl="1" indent="-420688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Important for many coastal communities</a:t>
            </a:r>
          </a:p>
          <a:p>
            <a:pPr lvl="1" indent="-420688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Direct oil impacts on beaches and coastal structures can lead to closures</a:t>
            </a:r>
          </a:p>
          <a:p>
            <a:pPr lvl="1" indent="-420688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Potentially fewer clients for restaurants, hotels, water parks, etc.</a:t>
            </a:r>
          </a:p>
          <a:p>
            <a:pPr lvl="1" indent="-420688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Positive financial impacts from oil spill workers</a:t>
            </a:r>
          </a:p>
          <a:p>
            <a:pPr lvl="1" indent="-420688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Impacts are generally short-lived and activities resume following clean-up, however there can be significant image damage that may persist</a:t>
            </a:r>
            <a:endParaRPr lang="en-GB" altLang="en-US" dirty="0" smtClean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298448" y="47879"/>
            <a:ext cx="9518904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Social and Economic </a:t>
            </a:r>
            <a:r>
              <a:rPr lang="en-GB" altLang="en-US" b="1" dirty="0"/>
              <a:t>A</a:t>
            </a:r>
            <a:r>
              <a:rPr lang="en-GB" altLang="en-US" b="1" dirty="0" smtClean="0"/>
              <a:t>ctivities</a:t>
            </a:r>
            <a:endParaRPr lang="fr-CA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78475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89304" y="49724"/>
            <a:ext cx="9619488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Social and Economic </a:t>
            </a:r>
            <a:r>
              <a:rPr lang="en-GB" altLang="en-US" b="1" dirty="0"/>
              <a:t>A</a:t>
            </a:r>
            <a:r>
              <a:rPr lang="en-GB" altLang="en-US" b="1" dirty="0" smtClean="0"/>
              <a:t>ctivities </a:t>
            </a:r>
            <a:endParaRPr lang="fr-CA" altLang="en-US" sz="4800" b="1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77824" y="1005268"/>
            <a:ext cx="10652760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dirty="0" smtClean="0"/>
              <a:t>Impacts on water intakes: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GB" altLang="en-US" dirty="0" smtClean="0"/>
              <a:t>Many industries need water to function properly: </a:t>
            </a:r>
          </a:p>
          <a:p>
            <a:pPr lvl="2" indent="-430213">
              <a:buFont typeface="Wingdings" panose="05000000000000000000" pitchFamily="2" charset="2"/>
              <a:buChar char="ü"/>
            </a:pPr>
            <a:r>
              <a:rPr lang="en-GB" altLang="en-US" dirty="0" smtClean="0"/>
              <a:t>Power and desalination plants</a:t>
            </a:r>
          </a:p>
          <a:p>
            <a:pPr lvl="2" indent="-430213">
              <a:buFont typeface="Wingdings" panose="05000000000000000000" pitchFamily="2" charset="2"/>
              <a:buChar char="ü"/>
            </a:pPr>
            <a:r>
              <a:rPr lang="en-GB" altLang="en-US" dirty="0" smtClean="0"/>
              <a:t>Fish plant</a:t>
            </a:r>
          </a:p>
          <a:p>
            <a:pPr lvl="2" indent="-430213">
              <a:buFont typeface="Wingdings" panose="05000000000000000000" pitchFamily="2" charset="2"/>
              <a:buChar char="ü"/>
            </a:pPr>
            <a:r>
              <a:rPr lang="en-GB" altLang="en-US" dirty="0" smtClean="0"/>
              <a:t>Aquarium, pools, etc.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GB" altLang="en-US" dirty="0" smtClean="0"/>
              <a:t>Oil in a water intake can lead to contamination of water supply, malfunctions, etc.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GB" altLang="en-US" dirty="0" smtClean="0"/>
              <a:t>Can have serious implications, e.g. power plant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GB" altLang="en-US" dirty="0" smtClean="0"/>
              <a:t>Important to protect these areas to avoid contamination</a:t>
            </a:r>
          </a:p>
          <a:p>
            <a:pPr lvl="1"/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65361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15162" y="1160188"/>
            <a:ext cx="10149840" cy="52181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dirty="0" smtClean="0"/>
              <a:t>Impacts on ports and marina: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GB" altLang="en-US" dirty="0" smtClean="0"/>
              <a:t>Ports are the entrance or exit for many essential goods and trade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GB" altLang="en-US" dirty="0" smtClean="0"/>
              <a:t>Ports and marinas can be affected by:</a:t>
            </a:r>
          </a:p>
          <a:p>
            <a:pPr lvl="2" indent="-430213">
              <a:buFont typeface="Wingdings" panose="05000000000000000000" pitchFamily="2" charset="2"/>
              <a:buChar char="ü"/>
            </a:pPr>
            <a:r>
              <a:rPr lang="en-GB" altLang="en-US" sz="2200" dirty="0" smtClean="0"/>
              <a:t>Navigation channels closed or restricted</a:t>
            </a:r>
          </a:p>
          <a:p>
            <a:pPr lvl="2" indent="-430213">
              <a:buFont typeface="Wingdings" panose="05000000000000000000" pitchFamily="2" charset="2"/>
              <a:buChar char="ü"/>
            </a:pPr>
            <a:r>
              <a:rPr lang="en-GB" altLang="en-US" sz="2200" dirty="0" smtClean="0"/>
              <a:t>Contamination of structures such as wharf, jetties, etc.</a:t>
            </a:r>
          </a:p>
          <a:p>
            <a:pPr lvl="2" indent="-430213">
              <a:buFont typeface="Wingdings" panose="05000000000000000000" pitchFamily="2" charset="2"/>
              <a:buChar char="ü"/>
            </a:pPr>
            <a:r>
              <a:rPr lang="en-GB" altLang="en-US" sz="2200" dirty="0" smtClean="0"/>
              <a:t>Contamination of vessels</a:t>
            </a:r>
          </a:p>
          <a:p>
            <a:pPr lvl="2" indent="-430213">
              <a:buFont typeface="Wingdings" panose="05000000000000000000" pitchFamily="2" charset="2"/>
              <a:buChar char="ü"/>
            </a:pPr>
            <a:r>
              <a:rPr lang="en-GB" altLang="en-US" sz="2200" dirty="0" smtClean="0"/>
              <a:t>Closure or limited access due to response operations (booms)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GB" altLang="en-US" dirty="0" smtClean="0"/>
              <a:t>Cleaning of vessels is often required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GB" altLang="en-US" dirty="0" smtClean="0"/>
              <a:t>Contaminated structures can be difficult to clean</a:t>
            </a:r>
            <a:endParaRPr lang="en-GB" altLang="en-US" dirty="0" smtClean="0">
              <a:solidFill>
                <a:srgbClr val="FF0000"/>
              </a:solidFill>
            </a:endParaRPr>
          </a:p>
          <a:p>
            <a:pPr lvl="1"/>
            <a:endParaRPr lang="en-GB" altLang="en-US" dirty="0" smtClean="0"/>
          </a:p>
          <a:p>
            <a:pPr lvl="1"/>
            <a:endParaRPr lang="en-GB" altLang="en-US" dirty="0" smtClean="0"/>
          </a:p>
          <a:p>
            <a:pPr lvl="1"/>
            <a:endParaRPr lang="en-GB" altLang="en-US" dirty="0" smtClean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225296" y="0"/>
            <a:ext cx="9683496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Social and Economic </a:t>
            </a:r>
            <a:r>
              <a:rPr lang="en-GB" altLang="en-US" b="1" dirty="0"/>
              <a:t>A</a:t>
            </a:r>
            <a:r>
              <a:rPr lang="en-GB" altLang="en-US" b="1" dirty="0" smtClean="0"/>
              <a:t>ctivities </a:t>
            </a:r>
            <a:endParaRPr lang="fr-CA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607619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25296" y="0"/>
            <a:ext cx="9683496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Social and Economic </a:t>
            </a:r>
            <a:r>
              <a:rPr lang="en-GB" altLang="en-US" b="1" dirty="0"/>
              <a:t>A</a:t>
            </a:r>
            <a:r>
              <a:rPr lang="en-GB" altLang="en-US" b="1" dirty="0" smtClean="0"/>
              <a:t>ctivities </a:t>
            </a:r>
            <a:endParaRPr lang="fr-CA" altLang="en-US" b="1" dirty="0" smtClean="0"/>
          </a:p>
        </p:txBody>
      </p:sp>
      <p:sp>
        <p:nvSpPr>
          <p:cNvPr id="6" name="Content Placeholder 2">
            <a:extLst/>
          </p:cNvPr>
          <p:cNvSpPr txBox="1">
            <a:spLocks/>
          </p:cNvSpPr>
          <p:nvPr/>
        </p:nvSpPr>
        <p:spPr>
          <a:xfrm>
            <a:off x="676656" y="1160187"/>
            <a:ext cx="10625328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  <a:defRPr/>
            </a:pPr>
            <a:r>
              <a:rPr lang="en-GB" dirty="0" smtClean="0">
                <a:ea typeface="ＭＳ Ｐゴシック" charset="0"/>
              </a:rPr>
              <a:t>Impacts on coastal communities:</a:t>
            </a:r>
          </a:p>
          <a:p>
            <a:pPr lvl="1" indent="-420688" algn="just"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In many parts of the world, populations live near or on the coast</a:t>
            </a:r>
          </a:p>
          <a:p>
            <a:pPr marL="265112" lvl="1" indent="0" algn="just">
              <a:buNone/>
              <a:defRPr/>
            </a:pPr>
            <a:endParaRPr lang="en-GB" dirty="0" smtClean="0">
              <a:ea typeface="ＭＳ Ｐゴシック" charset="0"/>
            </a:endParaRPr>
          </a:p>
          <a:p>
            <a:pPr lvl="1" indent="-420688" algn="just"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Exposure to oil vapours can cause breathing difficulties, headaches and nausea</a:t>
            </a:r>
          </a:p>
          <a:p>
            <a:pPr lvl="1" indent="-420688" algn="just">
              <a:buFont typeface="Wingdings" panose="05000000000000000000" pitchFamily="2" charset="2"/>
              <a:buChar char="Ø"/>
              <a:defRPr/>
            </a:pPr>
            <a:endParaRPr lang="en-GB" dirty="0" smtClean="0">
              <a:ea typeface="ＭＳ Ｐゴシック" charset="0"/>
            </a:endParaRPr>
          </a:p>
          <a:p>
            <a:pPr lvl="1" indent="-420688" algn="just"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Usually, vapours are present at the beginning of a spill and the impact is likely to be short-lived</a:t>
            </a:r>
          </a:p>
          <a:p>
            <a:pPr lvl="1" indent="-420688" algn="just">
              <a:buFont typeface="Wingdings" panose="05000000000000000000" pitchFamily="2" charset="2"/>
              <a:buChar char="Ø"/>
              <a:defRPr/>
            </a:pPr>
            <a:endParaRPr lang="en-GB" dirty="0" smtClean="0">
              <a:ea typeface="ＭＳ Ｐゴシック" charset="0"/>
            </a:endParaRPr>
          </a:p>
          <a:p>
            <a:pPr lvl="1" indent="-420688" algn="just"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Daily activities can be impacted by the presence of oil and by response operations</a:t>
            </a:r>
          </a:p>
          <a:p>
            <a:pPr marL="457200" lvl="1" indent="0">
              <a:buFont typeface="Arial" charset="0"/>
              <a:buNone/>
              <a:defRPr/>
            </a:pPr>
            <a:endParaRPr lang="en-GB" dirty="0" smtClean="0">
              <a:ea typeface="ＭＳ Ｐゴシック" charset="0"/>
            </a:endParaRPr>
          </a:p>
          <a:p>
            <a:pPr lvl="1">
              <a:buFont typeface="Arial" charset="0"/>
              <a:buChar char="–"/>
              <a:defRPr/>
            </a:pPr>
            <a:endParaRPr lang="en-GB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271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25296" y="0"/>
            <a:ext cx="9683496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Social and Economic </a:t>
            </a:r>
            <a:r>
              <a:rPr lang="en-GB" altLang="en-US" b="1" dirty="0"/>
              <a:t>A</a:t>
            </a:r>
            <a:r>
              <a:rPr lang="en-GB" altLang="en-US" b="1" dirty="0" smtClean="0"/>
              <a:t>ctivities </a:t>
            </a:r>
            <a:endParaRPr lang="fr-CA" altLang="en-US" b="1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28294" y="1160187"/>
            <a:ext cx="10364546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GB" altLang="en-US" dirty="0" smtClean="0"/>
              <a:t>Impacts on archaeological sites and coastal artefacts:</a:t>
            </a:r>
          </a:p>
          <a:p>
            <a:pPr lvl="1" indent="-420688" algn="just">
              <a:buFont typeface="Wingdings" panose="05000000000000000000" pitchFamily="2" charset="2"/>
              <a:buChar char="Ø"/>
            </a:pPr>
            <a:r>
              <a:rPr lang="en-GB" altLang="en-US" dirty="0" smtClean="0"/>
              <a:t>Many archaeological sites and associated artefacts are found in coastal areas.</a:t>
            </a:r>
          </a:p>
          <a:p>
            <a:pPr lvl="1" indent="-420688" algn="just">
              <a:buFont typeface="Wingdings" panose="05000000000000000000" pitchFamily="2" charset="2"/>
              <a:buChar char="Ø"/>
            </a:pPr>
            <a:endParaRPr lang="en-GB" altLang="en-US" dirty="0" smtClean="0"/>
          </a:p>
          <a:p>
            <a:pPr lvl="1" indent="-420688" algn="just">
              <a:buFont typeface="Wingdings" panose="05000000000000000000" pitchFamily="2" charset="2"/>
              <a:buChar char="Ø"/>
            </a:pPr>
            <a:r>
              <a:rPr lang="en-GB" altLang="en-US" dirty="0" smtClean="0"/>
              <a:t>These areas can be contaminated by direct contact with oil.</a:t>
            </a:r>
          </a:p>
          <a:p>
            <a:pPr lvl="1" indent="-420688" algn="just">
              <a:buFont typeface="Wingdings" panose="05000000000000000000" pitchFamily="2" charset="2"/>
              <a:buChar char="Ø"/>
            </a:pPr>
            <a:endParaRPr lang="en-GB" altLang="en-US" dirty="0" smtClean="0"/>
          </a:p>
          <a:p>
            <a:pPr lvl="1" indent="-420688" algn="just">
              <a:buFont typeface="Wingdings" panose="05000000000000000000" pitchFamily="2" charset="2"/>
              <a:buChar char="Ø"/>
            </a:pPr>
            <a:r>
              <a:rPr lang="en-GB" altLang="en-US" dirty="0" smtClean="0"/>
              <a:t>These areas are very sensitive and clean-up methods must be adapted to preserve these sites.</a:t>
            </a:r>
          </a:p>
          <a:p>
            <a:pPr lvl="1" indent="-420688" algn="just">
              <a:buFont typeface="Wingdings" panose="05000000000000000000" pitchFamily="2" charset="2"/>
              <a:buChar char="Ø"/>
            </a:pPr>
            <a:endParaRPr lang="en-GB" altLang="en-US" dirty="0" smtClean="0"/>
          </a:p>
          <a:p>
            <a:pPr lvl="1" indent="-420688" algn="just">
              <a:buFont typeface="Wingdings" panose="05000000000000000000" pitchFamily="2" charset="2"/>
              <a:buChar char="Ø"/>
            </a:pPr>
            <a:r>
              <a:rPr lang="en-GB" altLang="en-US" dirty="0" smtClean="0"/>
              <a:t>Archaeologists are required to identify these areas and to provide recommendations for clean-up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75543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25296" y="0"/>
            <a:ext cx="9683496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Social and Economic </a:t>
            </a:r>
            <a:r>
              <a:rPr lang="en-GB" altLang="en-US" b="1" dirty="0"/>
              <a:t>A</a:t>
            </a:r>
            <a:r>
              <a:rPr lang="en-GB" altLang="en-US" b="1" dirty="0" smtClean="0"/>
              <a:t>ctivities </a:t>
            </a:r>
            <a:endParaRPr lang="fr-CA" altLang="en-US" b="1" dirty="0" smtClean="0"/>
          </a:p>
        </p:txBody>
      </p:sp>
      <p:pic>
        <p:nvPicPr>
          <p:cNvPr id="7" name="Espace réservé du contenu 3" descr="oil port on marin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7" b="2397"/>
          <a:stretch>
            <a:fillRect/>
          </a:stretch>
        </p:blipFill>
        <p:spPr>
          <a:xfrm>
            <a:off x="2015617" y="992886"/>
            <a:ext cx="3983038" cy="2525713"/>
          </a:xfrm>
          <a:prstGeom prst="rect">
            <a:avLst/>
          </a:prstGeom>
        </p:spPr>
      </p:pic>
      <p:pic>
        <p:nvPicPr>
          <p:cNvPr id="8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617" y="3434461"/>
            <a:ext cx="3971925" cy="265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892" y="3591624"/>
            <a:ext cx="3452813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892" y="1011936"/>
            <a:ext cx="3443288" cy="258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8534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1600200" y="2837446"/>
            <a:ext cx="9363456" cy="14700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3771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2"/>
          <p:cNvSpPr txBox="1">
            <a:spLocks/>
          </p:cNvSpPr>
          <p:nvPr/>
        </p:nvSpPr>
        <p:spPr>
          <a:xfrm>
            <a:off x="822961" y="36576"/>
            <a:ext cx="10286998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b="1" dirty="0" smtClean="0">
                <a:latin typeface="Arial" panose="020B0604020202020204" pitchFamily="34" charset="0"/>
              </a:rPr>
              <a:t>Objective</a:t>
            </a:r>
            <a:endParaRPr lang="en-US" altLang="en-US" b="1" dirty="0" smtClean="0">
              <a:latin typeface="Arial" panose="020B0604020202020204" pitchFamily="34" charset="0"/>
            </a:endParaRPr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980376" y="1262698"/>
            <a:ext cx="10861104" cy="20474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To recognize potential impacts of oil spills. </a:t>
            </a:r>
            <a:endParaRPr lang="fr-CA" altLang="en-US" dirty="0" smtClean="0"/>
          </a:p>
          <a:p>
            <a:endParaRPr lang="en-US" altLang="en-US" dirty="0" smtClean="0"/>
          </a:p>
          <a:p>
            <a:r>
              <a:rPr lang="en-US" altLang="en-US" dirty="0" smtClean="0"/>
              <a:t>To use this information to elaborate the overall response strategy.</a:t>
            </a:r>
            <a:endParaRPr lang="fr-CA" altLang="en-US" dirty="0" smtClean="0"/>
          </a:p>
          <a:p>
            <a:endParaRPr lang="en-US" altLang="en-US" dirty="0" smtClean="0"/>
          </a:p>
          <a:p>
            <a:endParaRPr lang="en-US" altLang="en-US" dirty="0" smtClean="0">
              <a:latin typeface="Arial" panose="020B0604020202020204" pitchFamily="34" charset="0"/>
            </a:endParaRPr>
          </a:p>
          <a:p>
            <a:endParaRPr lang="fr-FR" altLang="en-US" dirty="0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444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1026"/>
          <p:cNvSpPr txBox="1">
            <a:spLocks/>
          </p:cNvSpPr>
          <p:nvPr/>
        </p:nvSpPr>
        <p:spPr>
          <a:xfrm>
            <a:off x="1298448" y="60821"/>
            <a:ext cx="968349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7" name="Rectangle 1027"/>
          <p:cNvSpPr txBox="1">
            <a:spLocks/>
          </p:cNvSpPr>
          <p:nvPr/>
        </p:nvSpPr>
        <p:spPr>
          <a:xfrm>
            <a:off x="1161288" y="1160187"/>
            <a:ext cx="10506456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Plankton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Very sensitive to oil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Affected by dispersed oil (naturally or chemically)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Mortality is compensated by over-production of young life stage and recruitment from non-affected area 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Significant decline has not been observed following an oil spill</a:t>
            </a:r>
          </a:p>
          <a:p>
            <a:pPr marL="685800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88285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042416" y="75311"/>
            <a:ext cx="10113264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197864" y="931294"/>
            <a:ext cx="9701784" cy="5400675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sz="3200" dirty="0" smtClean="0"/>
              <a:t>Fish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sz="2800" dirty="0" smtClean="0"/>
              <a:t>Juveniles susceptible to oil exposure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sz="2800" dirty="0" smtClean="0"/>
              <a:t>Adults more resilient, free-swimming fish will avoid oil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sz="2800" dirty="0" smtClean="0"/>
              <a:t>Mortality associated with localized conditions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sz="2400" dirty="0" smtClean="0"/>
              <a:t>Dispersed oil (naturally or chemically)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sz="2400" dirty="0" smtClean="0"/>
              <a:t>Shallow waters, light oil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sz="2800" dirty="0" smtClean="0"/>
              <a:t>Depuration processes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sz="2800" dirty="0" smtClean="0"/>
              <a:t>Generally low impacts on fish population</a:t>
            </a:r>
          </a:p>
          <a:p>
            <a:pPr lvl="1">
              <a:lnSpc>
                <a:spcPct val="125000"/>
              </a:lnSpc>
            </a:pPr>
            <a:endParaRPr lang="en-GB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03257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289304" y="75311"/>
            <a:ext cx="977493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019734" y="1160187"/>
            <a:ext cx="10140696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5000"/>
              </a:lnSpc>
            </a:pPr>
            <a:r>
              <a:rPr lang="en-GB" altLang="en-US" dirty="0" smtClean="0"/>
              <a:t>Marine mammals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Whales, dolphins, seals, otters, manatees, etc.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Species surfacing to breath can be exposed to floating oil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Irritation to airways, eyes has been reported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Generally no mortalities but may be exceptions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Species using the shoreline such as seals and otters can suffer from oil exposure especially if their haul-out is contaminated</a:t>
            </a:r>
          </a:p>
          <a:p>
            <a:pPr algn="just">
              <a:lnSpc>
                <a:spcPct val="125000"/>
              </a:lnSpc>
            </a:pP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410645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289304" y="75311"/>
            <a:ext cx="977493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>
            <a:extLst/>
          </p:cNvPr>
          <p:cNvSpPr txBox="1">
            <a:spLocks noChangeArrowheads="1"/>
          </p:cNvSpPr>
          <p:nvPr/>
        </p:nvSpPr>
        <p:spPr>
          <a:xfrm>
            <a:off x="1510874" y="912099"/>
            <a:ext cx="9745389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5000"/>
              </a:lnSpc>
              <a:buFont typeface="Arial" charset="0"/>
              <a:buChar char="•"/>
              <a:defRPr/>
            </a:pPr>
            <a:r>
              <a:rPr lang="en-GB" dirty="0" smtClean="0">
                <a:ea typeface="ＭＳ Ｐゴシック" charset="0"/>
              </a:rPr>
              <a:t>Marine mammals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Furry animals can suffer from hypothermia if the fur is oiled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Generally, impacts are mild with skin irritations and disruption the most reported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Mortality is usually rare following an oil spill </a:t>
            </a:r>
          </a:p>
          <a:p>
            <a:pPr marL="0" indent="0" algn="just">
              <a:lnSpc>
                <a:spcPct val="125000"/>
              </a:lnSpc>
              <a:buFont typeface="Arial" charset="0"/>
              <a:buNone/>
              <a:defRPr/>
            </a:pPr>
            <a:endParaRPr lang="en-GB" dirty="0">
              <a:ea typeface="ＭＳ Ｐゴシック" charset="0"/>
            </a:endParaRPr>
          </a:p>
        </p:txBody>
      </p:sp>
      <p:pic>
        <p:nvPicPr>
          <p:cNvPr id="7" name="Image 1" descr="oiled mamma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318" y="3603244"/>
            <a:ext cx="4230497" cy="24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051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289304" y="75311"/>
            <a:ext cx="977493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855142" y="1160188"/>
            <a:ext cx="10469880" cy="5218112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5000"/>
              </a:lnSpc>
            </a:pPr>
            <a:r>
              <a:rPr lang="en-GB" altLang="en-US" dirty="0" smtClean="0"/>
              <a:t>Sea turtles</a:t>
            </a:r>
          </a:p>
          <a:p>
            <a:pPr lvl="1" indent="-420688"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All species are endangered</a:t>
            </a:r>
          </a:p>
          <a:p>
            <a:pPr lvl="1" indent="-420688"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They are vulnerable to oil particularly during nesting season and in shallow waters</a:t>
            </a:r>
          </a:p>
          <a:p>
            <a:pPr lvl="1" indent="-420688"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They use sand beaches for nesting and to lay eggs so clean-up of these areas during nesting season will be high priority</a:t>
            </a:r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Adults can suffer irritation and inflammation of membranes </a:t>
            </a:r>
          </a:p>
          <a:p>
            <a:pPr lvl="1" indent="-420688" algn="just">
              <a:lnSpc>
                <a:spcPct val="1250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It is possible to clean sea turtles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857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289304" y="75311"/>
            <a:ext cx="977493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952138" y="963402"/>
            <a:ext cx="10275888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5000"/>
              </a:lnSpc>
            </a:pPr>
            <a:r>
              <a:rPr lang="en-GB" altLang="en-US" dirty="0" smtClean="0"/>
              <a:t>Seabirds, wildfowl and waders</a:t>
            </a:r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Are vulnerable to floating oil</a:t>
            </a:r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GB" altLang="en-US" dirty="0" smtClean="0"/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Large numbers can die from contact with floating oil at sea or on shorelines</a:t>
            </a:r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GB" altLang="en-US" dirty="0" smtClean="0"/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Oil disrupts the feathers, affecting insulation properties which results in hypothermia</a:t>
            </a:r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GB" altLang="en-US" dirty="0" smtClean="0"/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Birds will also ingest oil as they attempt to clean their feathers</a:t>
            </a:r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GB" altLang="en-US" dirty="0" smtClean="0"/>
          </a:p>
          <a:p>
            <a:pPr lvl="1" indent="-420688" algn="just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GB" altLang="en-US" dirty="0" smtClean="0"/>
              <a:t>Exhaustion resulting from smothering, particularly following exposure to viscous oils, is a commonly observed effect</a:t>
            </a:r>
          </a:p>
          <a:p>
            <a:pPr algn="just">
              <a:lnSpc>
                <a:spcPct val="125000"/>
              </a:lnSpc>
            </a:pP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634475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289304" y="75311"/>
            <a:ext cx="977493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992315" y="841929"/>
            <a:ext cx="10602277" cy="5218112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5000"/>
              </a:lnSpc>
            </a:pPr>
            <a:r>
              <a:rPr lang="en-GB" altLang="en-US" dirty="0" smtClean="0"/>
              <a:t>Seabirds, wildfowl and waders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Contamination of habitat especially during nesting season can cause significant impacts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Oiled birds can be cleaned and rehabilitated but depending on species it may be that only a small fraction will survive 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Short and long-term damage is possible for individuals and population</a:t>
            </a:r>
            <a:endParaRPr lang="en-GB" altLang="en-US" dirty="0" smtClean="0"/>
          </a:p>
        </p:txBody>
      </p:sp>
      <p:pic>
        <p:nvPicPr>
          <p:cNvPr id="7" name="Image 1" descr="oiled bird (dead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968" y="3988056"/>
            <a:ext cx="3354768" cy="2233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516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289304" y="75311"/>
            <a:ext cx="977493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675321" y="795598"/>
            <a:ext cx="8229600" cy="5218112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Seabirds, wildfowl and waders</a:t>
            </a:r>
            <a:endParaRPr lang="en-GB" altLang="en-US" dirty="0" smtClean="0"/>
          </a:p>
        </p:txBody>
      </p:sp>
      <p:pic>
        <p:nvPicPr>
          <p:cNvPr id="7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396" y="1484313"/>
            <a:ext cx="31623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3871" y="1484313"/>
            <a:ext cx="5238750" cy="3919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6851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289304" y="75311"/>
            <a:ext cx="977493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7" name="Rectangle 1027"/>
          <p:cNvSpPr txBox="1">
            <a:spLocks/>
          </p:cNvSpPr>
          <p:nvPr/>
        </p:nvSpPr>
        <p:spPr>
          <a:xfrm>
            <a:off x="1602296" y="963402"/>
            <a:ext cx="9717976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Corals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Highly sensitive organisms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Long recovery time if exposed to oil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Can be exposed to dispersed oil especially near shore with high energy breaking waves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Exposed coral reef can be affected by floating oil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High priority areas for protection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9440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2395728" y="2788793"/>
            <a:ext cx="7772400" cy="14700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sz="4000" smtClean="0"/>
              <a:t>Impacts on coastal environment </a:t>
            </a:r>
            <a:endParaRPr lang="en-GB" alt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2183529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2"/>
          <p:cNvSpPr txBox="1">
            <a:spLocks/>
          </p:cNvSpPr>
          <p:nvPr/>
        </p:nvSpPr>
        <p:spPr>
          <a:xfrm>
            <a:off x="1207007" y="66167"/>
            <a:ext cx="9617519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b="1" dirty="0" smtClean="0">
                <a:latin typeface="Arial" panose="020B0604020202020204" pitchFamily="34" charset="0"/>
              </a:rPr>
              <a:t>Impacts of Oil </a:t>
            </a:r>
            <a:r>
              <a:rPr lang="en-US" altLang="en-US" b="1" dirty="0">
                <a:latin typeface="Arial" panose="020B0604020202020204" pitchFamily="34" charset="0"/>
              </a:rPr>
              <a:t>S</a:t>
            </a:r>
            <a:r>
              <a:rPr lang="en-US" altLang="en-US" b="1" dirty="0" smtClean="0">
                <a:latin typeface="Arial" panose="020B0604020202020204" pitchFamily="34" charset="0"/>
              </a:rPr>
              <a:t>pills</a:t>
            </a:r>
            <a:endParaRPr lang="en-US" altLang="en-US" b="1" dirty="0" smtClean="0">
              <a:latin typeface="Arial" panose="020B0604020202020204" pitchFamily="34" charset="0"/>
            </a:endParaRPr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1281322" y="1195971"/>
            <a:ext cx="9617519" cy="47529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 smtClean="0"/>
              <a:t>Oil spills can adversely impact: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US" altLang="en-US" dirty="0" smtClean="0"/>
              <a:t>Health and safety due to oil toxicity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US" altLang="en-US" dirty="0" smtClean="0"/>
              <a:t>Social and economic activities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US" altLang="en-US" dirty="0" smtClean="0"/>
              <a:t>Marine and coastal environment</a:t>
            </a:r>
          </a:p>
          <a:p>
            <a:pPr lvl="1"/>
            <a:endParaRPr lang="en-US" altLang="en-US" dirty="0" smtClean="0"/>
          </a:p>
          <a:p>
            <a:r>
              <a:rPr lang="en-US" altLang="en-US" dirty="0" smtClean="0"/>
              <a:t>Impacts can be from: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US" altLang="en-US" dirty="0" smtClean="0"/>
              <a:t>Interference with activities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US" altLang="en-US" dirty="0" smtClean="0"/>
              <a:t>Oil toxicity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US" altLang="en-US" dirty="0" smtClean="0"/>
              <a:t>Smothering</a:t>
            </a:r>
          </a:p>
          <a:p>
            <a:endParaRPr lang="en-US" altLang="en-US" dirty="0" smtClean="0">
              <a:latin typeface="Arial" panose="020B0604020202020204" pitchFamily="34" charset="0"/>
            </a:endParaRPr>
          </a:p>
          <a:p>
            <a:pPr lvl="2"/>
            <a:endParaRPr lang="en-US" altLang="en-US" dirty="0" smtClean="0">
              <a:latin typeface="Arial" panose="020B0604020202020204" pitchFamily="34" charset="0"/>
            </a:endParaRPr>
          </a:p>
          <a:p>
            <a:pPr lvl="2"/>
            <a:endParaRPr lang="en-US" altLang="en-US" dirty="0" smtClean="0">
              <a:latin typeface="Arial" panose="020B0604020202020204" pitchFamily="34" charset="0"/>
            </a:endParaRPr>
          </a:p>
          <a:p>
            <a:endParaRPr lang="en-US" altLang="en-US" dirty="0" smtClean="0">
              <a:latin typeface="Arial" panose="020B0604020202020204" pitchFamily="34" charset="0"/>
            </a:endParaRPr>
          </a:p>
          <a:p>
            <a:endParaRPr lang="en-US" altLang="en-US" dirty="0" smtClean="0">
              <a:latin typeface="Arial" panose="020B0604020202020204" pitchFamily="34" charset="0"/>
            </a:endParaRPr>
          </a:p>
          <a:p>
            <a:endParaRPr lang="en-US" altLang="en-US" dirty="0" smtClean="0">
              <a:latin typeface="Arial" panose="020B0604020202020204" pitchFamily="34" charset="0"/>
            </a:endParaRPr>
          </a:p>
          <a:p>
            <a:endParaRPr lang="en-US" altLang="en-US" dirty="0" smtClean="0">
              <a:latin typeface="Arial" panose="020B0604020202020204" pitchFamily="34" charset="0"/>
            </a:endParaRPr>
          </a:p>
          <a:p>
            <a:endParaRPr lang="fr-FR" altLang="en-US" dirty="0" smtClean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3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07592" y="60821"/>
            <a:ext cx="9708832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>
            <a:extLst/>
          </p:cNvPr>
          <p:cNvSpPr txBox="1">
            <a:spLocks noChangeArrowheads="1"/>
          </p:cNvSpPr>
          <p:nvPr/>
        </p:nvSpPr>
        <p:spPr>
          <a:xfrm>
            <a:off x="979634" y="1224195"/>
            <a:ext cx="10220896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5000"/>
              </a:lnSpc>
              <a:buFont typeface="Arial" charset="0"/>
              <a:buChar char="•"/>
              <a:defRPr/>
            </a:pPr>
            <a:r>
              <a:rPr lang="en-GB" dirty="0" smtClean="0">
                <a:ea typeface="ＭＳ Ｐゴシック" charset="0"/>
              </a:rPr>
              <a:t>Shorelines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 Shorelines are almost always impacted during an oil spill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Degree of sensitivity to oil is very variable between shoreline types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r>
              <a:rPr lang="en-GB" dirty="0" smtClean="0">
                <a:ea typeface="ＭＳ Ｐゴシック" charset="0"/>
              </a:rPr>
              <a:t>Impact is related to oil persistence and biological activity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  <a:defRPr/>
            </a:pPr>
            <a:endParaRPr lang="en-GB" dirty="0" smtClean="0">
              <a:ea typeface="ＭＳ Ｐゴシック" charset="0"/>
            </a:endParaRPr>
          </a:p>
          <a:p>
            <a:pPr lvl="1" algn="just">
              <a:lnSpc>
                <a:spcPct val="125000"/>
              </a:lnSpc>
              <a:buFont typeface="Arial" charset="0"/>
              <a:buChar char="–"/>
              <a:defRPr/>
            </a:pPr>
            <a:endParaRPr lang="en-GB" dirty="0" smtClean="0">
              <a:ea typeface="ＭＳ Ｐゴシック" charset="0"/>
            </a:endParaRPr>
          </a:p>
          <a:p>
            <a:pPr algn="just">
              <a:lnSpc>
                <a:spcPct val="125000"/>
              </a:lnSpc>
              <a:buFont typeface="Arial" charset="0"/>
              <a:buChar char="•"/>
              <a:defRPr/>
            </a:pPr>
            <a:endParaRPr lang="en-GB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55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399032" y="1275895"/>
            <a:ext cx="10277856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Mangroves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Highly sensitive to oil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Trees suffer from asphyxia from oil coating of roots and pores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Clean-up is extremely difficult and recovery can take decades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endParaRPr lang="en-GB" altLang="en-US" dirty="0" smtClean="0"/>
          </a:p>
          <a:p>
            <a:pPr>
              <a:lnSpc>
                <a:spcPct val="125000"/>
              </a:lnSpc>
            </a:pP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26637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Image 1" descr="oiled mangrove_philippin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76" y="1558034"/>
            <a:ext cx="6114796" cy="4587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/>
          </p:cNvPr>
          <p:cNvSpPr/>
          <p:nvPr/>
        </p:nvSpPr>
        <p:spPr>
          <a:xfrm>
            <a:off x="2328418" y="896047"/>
            <a:ext cx="2386013" cy="6619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  <a:defRPr/>
            </a:pPr>
            <a:r>
              <a:rPr lang="en-GB" altLang="en-US" sz="3200" dirty="0">
                <a:latin typeface="+mn-lt"/>
              </a:rPr>
              <a:t>Mangroves</a:t>
            </a:r>
          </a:p>
        </p:txBody>
      </p:sp>
      <p:sp>
        <p:nvSpPr>
          <p:cNvPr id="7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05388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391984" y="765175"/>
            <a:ext cx="9818560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5000"/>
              </a:lnSpc>
            </a:pPr>
            <a:r>
              <a:rPr lang="en-GB" altLang="en-US" dirty="0" smtClean="0"/>
              <a:t>Marshes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High biological importance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Plants are relatively resistant to oiling</a:t>
            </a:r>
          </a:p>
          <a:p>
            <a:pPr lvl="2" indent="-430213" algn="just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dirty="0" smtClean="0"/>
              <a:t>Will depend on growth cycle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Long-term impacts due to oil penetration in the substrate affecting the root system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Penetration is generally caused by trampling or use of mechanical equipment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Needs to be considered on a case-by-case basis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55181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5">
            <a:extLst/>
          </p:cNvPr>
          <p:cNvSpPr/>
          <p:nvPr/>
        </p:nvSpPr>
        <p:spPr>
          <a:xfrm>
            <a:off x="1350010" y="1125538"/>
            <a:ext cx="1955800" cy="6619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  <a:defRPr/>
            </a:pPr>
            <a:r>
              <a:rPr lang="en-GB" altLang="en-US" sz="3200" dirty="0">
                <a:latin typeface="+mn-lt"/>
              </a:rPr>
              <a:t>Marshes</a:t>
            </a:r>
          </a:p>
        </p:txBody>
      </p:sp>
      <p:pic>
        <p:nvPicPr>
          <p:cNvPr id="7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008" y="1893253"/>
            <a:ext cx="6250907" cy="415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7369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898208" y="1092375"/>
            <a:ext cx="9827704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5000"/>
              </a:lnSpc>
            </a:pPr>
            <a:r>
              <a:rPr lang="en-GB" altLang="en-US" dirty="0" smtClean="0"/>
              <a:t>Mud flats 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Used by many vertebrate and invertebrate species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Low energy shoreline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Long-term impacts are generally caused by oil penetration in sediments caused by trampling or oil penetration through worm burrows 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4152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5">
            <a:extLst/>
          </p:cNvPr>
          <p:cNvSpPr/>
          <p:nvPr/>
        </p:nvSpPr>
        <p:spPr>
          <a:xfrm>
            <a:off x="1399032" y="766618"/>
            <a:ext cx="2119313" cy="6619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  <a:defRPr/>
            </a:pPr>
            <a:r>
              <a:rPr lang="en-GB" altLang="en-US" sz="3200" dirty="0">
                <a:latin typeface="+mn-lt"/>
              </a:rPr>
              <a:t>Mud </a:t>
            </a:r>
            <a:r>
              <a:rPr lang="en-GB" altLang="en-US" sz="3200" dirty="0">
                <a:latin typeface="+mn-lt"/>
              </a:rPr>
              <a:t>flats</a:t>
            </a:r>
            <a:endParaRPr lang="en-GB" altLang="en-US" sz="3200" dirty="0">
              <a:latin typeface="+mn-lt"/>
            </a:endParaRPr>
          </a:p>
        </p:txBody>
      </p:sp>
      <p:pic>
        <p:nvPicPr>
          <p:cNvPr id="7" name="Content Placeholder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83986" y="1428605"/>
            <a:ext cx="5938266" cy="445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54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273112" y="1185799"/>
            <a:ext cx="9096184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Rocky shorelines 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Less biologically active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Usually, they are colonized by algae or small invertebrates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Recolonization can be rapid following an oil spill 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Short-term impacts are typical for these shorelines</a:t>
            </a:r>
            <a:endParaRPr lang="en-GB" alt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9330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5">
            <a:extLst/>
          </p:cNvPr>
          <p:cNvSpPr/>
          <p:nvPr/>
        </p:nvSpPr>
        <p:spPr>
          <a:xfrm>
            <a:off x="1404874" y="1125538"/>
            <a:ext cx="3257550" cy="6619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lnSpc>
                <a:spcPct val="125000"/>
              </a:lnSpc>
              <a:buFont typeface="Arial" panose="020B0604020202020204" pitchFamily="34" charset="0"/>
              <a:buChar char="•"/>
              <a:defRPr/>
            </a:pPr>
            <a:r>
              <a:rPr lang="en-GB" altLang="en-US" sz="3200" dirty="0">
                <a:latin typeface="+mn-lt"/>
              </a:rPr>
              <a:t>Rocky shoreline</a:t>
            </a:r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640" y="1858201"/>
            <a:ext cx="5607431" cy="4205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482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465136" y="1231519"/>
            <a:ext cx="8940736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Sandy shorelines 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Less biologically active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Short-term impacts are typical for these shorelines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Potential for oil burial due to sand movement  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Potential for oil and sand interaction in the inter-tidal zone leading to sunken oil  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8698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89888" y="1"/>
            <a:ext cx="9509760" cy="69215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altLang="en-US" b="1" dirty="0" smtClean="0"/>
              <a:t>Oil Toxicity</a:t>
            </a:r>
            <a:endParaRPr lang="fr-CA" altLang="en-US" b="1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52728" y="1255522"/>
            <a:ext cx="10030968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dirty="0" smtClean="0"/>
              <a:t>Will depend on: 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Oil type and concentration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Exposure duration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Sensitivity of organisms</a:t>
            </a:r>
          </a:p>
          <a:p>
            <a:pPr lvl="1">
              <a:spcBef>
                <a:spcPct val="0"/>
              </a:spcBef>
            </a:pPr>
            <a:endParaRPr lang="en-CA" altLang="en-US" dirty="0" smtClean="0"/>
          </a:p>
          <a:p>
            <a:r>
              <a:rPr lang="en-CA" altLang="en-US" dirty="0" smtClean="0"/>
              <a:t>Toxic components: 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Polycyclic Aromatic Hydrocarbons (PAHs)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Light fractions</a:t>
            </a:r>
          </a:p>
          <a:p>
            <a:pPr lvl="2" indent="-430213">
              <a:buFont typeface="Wingdings" panose="05000000000000000000" pitchFamily="2" charset="2"/>
              <a:buChar char="ü"/>
            </a:pPr>
            <a:r>
              <a:rPr lang="en-CA" altLang="en-US" dirty="0" smtClean="0"/>
              <a:t>BETX (Benzene, Ethylene, Toluene, Xylene)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Heavy metals</a:t>
            </a:r>
            <a:endParaRPr lang="en-CA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48003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399032" y="53830"/>
            <a:ext cx="93268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Coastal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5">
            <a:extLst/>
          </p:cNvPr>
          <p:cNvSpPr/>
          <p:nvPr/>
        </p:nvSpPr>
        <p:spPr>
          <a:xfrm>
            <a:off x="1423162" y="1125538"/>
            <a:ext cx="3171825" cy="6619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  <a:defRPr/>
            </a:pPr>
            <a:r>
              <a:rPr lang="en-GB" altLang="en-US" sz="3200" dirty="0">
                <a:latin typeface="+mn-lt"/>
              </a:rPr>
              <a:t>Sandy shoreline</a:t>
            </a:r>
          </a:p>
        </p:txBody>
      </p:sp>
      <p:pic>
        <p:nvPicPr>
          <p:cNvPr id="7" name="Content Placeholder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42488" y="1888109"/>
            <a:ext cx="5334000" cy="399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6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1572768" y="60821"/>
            <a:ext cx="9407080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Marine </a:t>
            </a:r>
            <a:r>
              <a:rPr lang="en-GB" altLang="en-US" b="1" dirty="0"/>
              <a:t>E</a:t>
            </a:r>
            <a:r>
              <a:rPr lang="en-GB" altLang="en-US" b="1" dirty="0" smtClean="0"/>
              <a:t>nvironment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117842" y="1099366"/>
            <a:ext cx="9944480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Post-spill studies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Various studies can be undertaken to evaluate environmental damage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dirty="0" smtClean="0"/>
              <a:t>Chemical analysis, population inventories, etc.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Should have clear objectives and achievable goals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Importance of pre-spill background data</a:t>
            </a:r>
          </a:p>
          <a:p>
            <a:pPr>
              <a:lnSpc>
                <a:spcPct val="125000"/>
              </a:lnSpc>
            </a:pPr>
            <a:r>
              <a:rPr lang="en-GB" altLang="en-US" dirty="0" smtClean="0"/>
              <a:t>Restoration measures can be identified and implemented in some cases</a:t>
            </a:r>
          </a:p>
          <a:p>
            <a:pPr lvl="1">
              <a:lnSpc>
                <a:spcPct val="125000"/>
              </a:lnSpc>
            </a:pP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22303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804672" y="130175"/>
            <a:ext cx="10570464" cy="5895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sz="4000" b="1" dirty="0" smtClean="0"/>
              <a:t>Impacts Affecting </a:t>
            </a:r>
            <a:r>
              <a:rPr lang="en-GB" altLang="en-US" sz="4000" b="1" dirty="0"/>
              <a:t>O</a:t>
            </a:r>
            <a:r>
              <a:rPr lang="en-GB" altLang="en-US" sz="4000" b="1" dirty="0" smtClean="0"/>
              <a:t>perational Response</a:t>
            </a:r>
            <a:endParaRPr lang="en-GB" altLang="en-US" sz="4000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907352" y="896793"/>
            <a:ext cx="10586656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4000"/>
              </a:lnSpc>
            </a:pPr>
            <a:r>
              <a:rPr lang="en-GB" altLang="en-US" dirty="0" smtClean="0"/>
              <a:t>The impacts of oil spills on the various activities and environments can affect the operational response</a:t>
            </a:r>
          </a:p>
          <a:p>
            <a:pPr lvl="1" indent="-420688" algn="just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Public/media attention to operational activities especially in areas of high population density</a:t>
            </a:r>
          </a:p>
          <a:p>
            <a:pPr lvl="1" indent="-420688" algn="just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Access restrictions due to the impact’s proximity to sensitivities such as cultural sites, private property, etc.</a:t>
            </a:r>
          </a:p>
          <a:p>
            <a:pPr lvl="1" indent="-420688" algn="just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Seasonal restrictions due to wildlife nesting, etc.</a:t>
            </a:r>
          </a:p>
          <a:p>
            <a:pPr lvl="1" indent="-420688" algn="just">
              <a:lnSpc>
                <a:spcPct val="114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Prioritization of operational activities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787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re 3"/>
          <p:cNvSpPr txBox="1">
            <a:spLocks/>
          </p:cNvSpPr>
          <p:nvPr/>
        </p:nvSpPr>
        <p:spPr>
          <a:xfrm>
            <a:off x="2779776" y="2977971"/>
            <a:ext cx="6044184" cy="77736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altLang="en-US" b="1" dirty="0" smtClean="0"/>
              <a:t>Impacts on Fisheries</a:t>
            </a:r>
            <a:endParaRPr lang="en-GB" alt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904359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813816" y="66167"/>
            <a:ext cx="1017517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Fisheries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284732" y="1160187"/>
            <a:ext cx="10447020" cy="4079325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Fisheries and </a:t>
            </a:r>
            <a:r>
              <a:rPr lang="en-GB" altLang="en-US" dirty="0" err="1" smtClean="0"/>
              <a:t>mariculture</a:t>
            </a:r>
            <a:r>
              <a:rPr lang="en-GB" altLang="en-US" dirty="0" smtClean="0"/>
              <a:t> are important economic and subsistence activities.</a:t>
            </a:r>
          </a:p>
          <a:p>
            <a:pPr>
              <a:lnSpc>
                <a:spcPct val="125000"/>
              </a:lnSpc>
            </a:pPr>
            <a:r>
              <a:rPr lang="en-GB" altLang="en-US" dirty="0" smtClean="0"/>
              <a:t>Fisheries can be affected by oil because of: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Smothering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Toxicity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Tainting (oil taste in flesh)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Business disruption.</a:t>
            </a:r>
          </a:p>
          <a:p>
            <a:pPr lvl="2">
              <a:lnSpc>
                <a:spcPct val="125000"/>
              </a:lnSpc>
            </a:pPr>
            <a:endParaRPr lang="en-GB" altLang="en-US" dirty="0" smtClean="0"/>
          </a:p>
          <a:p>
            <a:pPr lvl="1">
              <a:lnSpc>
                <a:spcPct val="125000"/>
              </a:lnSpc>
            </a:pPr>
            <a:endParaRPr lang="en-GB" altLang="en-US" dirty="0" smtClean="0"/>
          </a:p>
          <a:p>
            <a:pPr>
              <a:lnSpc>
                <a:spcPct val="125000"/>
              </a:lnSpc>
            </a:pPr>
            <a:endParaRPr lang="en-GB" alt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5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813816" y="66167"/>
            <a:ext cx="1017517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Fisheries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025354" y="1160187"/>
            <a:ext cx="10129456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5000"/>
              </a:lnSpc>
            </a:pPr>
            <a:r>
              <a:rPr lang="en-GB" altLang="en-US" dirty="0" err="1" smtClean="0"/>
              <a:t>Mariculture</a:t>
            </a:r>
            <a:r>
              <a:rPr lang="en-GB" altLang="en-US" dirty="0" smtClean="0"/>
              <a:t> is particularly vulnerable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Animals cannot escape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Oiling of equipment</a:t>
            </a:r>
          </a:p>
          <a:p>
            <a:pPr lvl="1" indent="-420688" algn="just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Some species will eliminate oil over time (depuration)</a:t>
            </a:r>
          </a:p>
          <a:p>
            <a:pPr algn="just">
              <a:lnSpc>
                <a:spcPct val="125000"/>
              </a:lnSpc>
            </a:pPr>
            <a:r>
              <a:rPr lang="en-GB" altLang="en-US" dirty="0" smtClean="0"/>
              <a:t>Free-swimming fish are rarely affected unless they are exposed to dispersed oil </a:t>
            </a:r>
          </a:p>
          <a:p>
            <a:pPr lvl="2" algn="just">
              <a:lnSpc>
                <a:spcPct val="125000"/>
              </a:lnSpc>
            </a:pPr>
            <a:endParaRPr lang="en-GB" altLang="en-US" dirty="0" smtClean="0"/>
          </a:p>
          <a:p>
            <a:pPr lvl="1" algn="just">
              <a:lnSpc>
                <a:spcPct val="125000"/>
              </a:lnSpc>
            </a:pPr>
            <a:endParaRPr lang="en-GB" altLang="en-US" dirty="0" smtClean="0"/>
          </a:p>
          <a:p>
            <a:pPr algn="just">
              <a:lnSpc>
                <a:spcPct val="125000"/>
              </a:lnSpc>
            </a:pPr>
            <a:endParaRPr lang="en-GB" alt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67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813816" y="66167"/>
            <a:ext cx="1017517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Fisheries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263098" y="1160187"/>
            <a:ext cx="9653968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Many concerns when fisheries are affected: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Public health concerns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dirty="0" smtClean="0"/>
              <a:t>Toxic compounds (PAHs) in flesh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dirty="0" smtClean="0"/>
              <a:t> Many international guidelines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Market confidence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dirty="0" smtClean="0"/>
              <a:t>Sales might be affected even if fish are not contaminated by oil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dirty="0" smtClean="0"/>
              <a:t>Fisheries closure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dirty="0" smtClean="0"/>
              <a:t>Often implemented during an oil spill</a:t>
            </a:r>
          </a:p>
          <a:p>
            <a:pPr lvl="1">
              <a:lnSpc>
                <a:spcPct val="125000"/>
              </a:lnSpc>
            </a:pPr>
            <a:endParaRPr lang="en-GB" altLang="en-US" dirty="0" smtClean="0"/>
          </a:p>
          <a:p>
            <a:pPr>
              <a:lnSpc>
                <a:spcPct val="125000"/>
              </a:lnSpc>
            </a:pPr>
            <a:endParaRPr lang="en-GB" alt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34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813816" y="66167"/>
            <a:ext cx="1017517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Fisheries </a:t>
            </a:r>
            <a:endParaRPr lang="en-GB" altLang="en-US" b="1" dirty="0" smtClean="0"/>
          </a:p>
        </p:txBody>
      </p:sp>
      <p:sp>
        <p:nvSpPr>
          <p:cNvPr id="6" name="Rectangle 1027"/>
          <p:cNvSpPr txBox="1">
            <a:spLocks/>
          </p:cNvSpPr>
          <p:nvPr/>
        </p:nvSpPr>
        <p:spPr>
          <a:xfrm>
            <a:off x="1627810" y="1160187"/>
            <a:ext cx="8229600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</a:pPr>
            <a:r>
              <a:rPr lang="en-GB" altLang="en-US" dirty="0" smtClean="0"/>
              <a:t>Management strategies: 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sz="2800" dirty="0" smtClean="0"/>
              <a:t>Organoleptic testing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dirty="0" smtClean="0"/>
              <a:t>Detect taste and odours of oil in flesh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sz="2800" dirty="0" smtClean="0"/>
              <a:t>Sampling and chemical analysis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dirty="0" smtClean="0"/>
              <a:t>Detection of toxic compounds in flesh</a:t>
            </a:r>
          </a:p>
          <a:p>
            <a:pPr lvl="2" indent="-430213">
              <a:lnSpc>
                <a:spcPct val="125000"/>
              </a:lnSpc>
              <a:buFont typeface="Wingdings" panose="05000000000000000000" pitchFamily="2" charset="2"/>
              <a:buChar char="ü"/>
            </a:pPr>
            <a:r>
              <a:rPr lang="en-GB" altLang="en-US" dirty="0" smtClean="0"/>
              <a:t>Compare results with public health guidelines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en-GB" altLang="en-US" sz="2800" dirty="0" smtClean="0"/>
              <a:t>Marketing campaign to restore confidence</a:t>
            </a:r>
          </a:p>
          <a:p>
            <a:pPr lvl="1" indent="-420688">
              <a:lnSpc>
                <a:spcPct val="125000"/>
              </a:lnSpc>
              <a:buFont typeface="Wingdings" panose="05000000000000000000" pitchFamily="2" charset="2"/>
              <a:buChar char="Ø"/>
            </a:pPr>
            <a:endParaRPr lang="en-GB" altLang="en-US" sz="2800" dirty="0" smtClean="0"/>
          </a:p>
          <a:p>
            <a:pPr>
              <a:lnSpc>
                <a:spcPct val="125000"/>
              </a:lnSpc>
            </a:pPr>
            <a:endParaRPr lang="en-GB" alt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344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1026"/>
          <p:cNvSpPr txBox="1">
            <a:spLocks/>
          </p:cNvSpPr>
          <p:nvPr/>
        </p:nvSpPr>
        <p:spPr>
          <a:xfrm>
            <a:off x="813816" y="66167"/>
            <a:ext cx="10175176" cy="6449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Impacts on Fisheries </a:t>
            </a:r>
            <a:endParaRPr lang="en-GB" altLang="en-US" b="1" dirty="0" smtClean="0"/>
          </a:p>
        </p:txBody>
      </p:sp>
      <p:pic>
        <p:nvPicPr>
          <p:cNvPr id="6" name="Content Placeholder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711254" y="1301433"/>
            <a:ext cx="4357687" cy="2886075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6704" y="1301433"/>
            <a:ext cx="2957512" cy="443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408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2"/>
          <p:cNvSpPr txBox="1">
            <a:spLocks/>
          </p:cNvSpPr>
          <p:nvPr/>
        </p:nvSpPr>
        <p:spPr>
          <a:xfrm>
            <a:off x="457200" y="47879"/>
            <a:ext cx="11338560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Points to Remember</a:t>
            </a:r>
            <a:endParaRPr lang="en-GB" altLang="en-US" b="1" dirty="0" smtClean="0"/>
          </a:p>
        </p:txBody>
      </p:sp>
      <p:sp>
        <p:nvSpPr>
          <p:cNvPr id="7" name="Rectangle 3">
            <a:extLst/>
          </p:cNvPr>
          <p:cNvSpPr txBox="1">
            <a:spLocks noChangeArrowheads="1"/>
          </p:cNvSpPr>
          <p:nvPr/>
        </p:nvSpPr>
        <p:spPr>
          <a:xfrm>
            <a:off x="1417320" y="1251627"/>
            <a:ext cx="10040112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GB" altLang="en-US" dirty="0" smtClean="0"/>
              <a:t>Oil spills interfere with coastal activities</a:t>
            </a:r>
          </a:p>
          <a:p>
            <a:pPr>
              <a:defRPr/>
            </a:pPr>
            <a:endParaRPr lang="en-GB" altLang="en-US" dirty="0" smtClean="0"/>
          </a:p>
          <a:p>
            <a:pPr>
              <a:defRPr/>
            </a:pPr>
            <a:r>
              <a:rPr lang="en-GB" altLang="en-US" dirty="0" smtClean="0"/>
              <a:t>Effects on marine life are caused by:</a:t>
            </a:r>
          </a:p>
          <a:p>
            <a:pPr lvl="1" indent="-420688">
              <a:buFont typeface="Wingdings" panose="05000000000000000000" pitchFamily="2" charset="2"/>
              <a:buChar char="ü"/>
              <a:defRPr/>
            </a:pPr>
            <a:r>
              <a:rPr lang="en-GB" altLang="en-US" dirty="0" smtClean="0"/>
              <a:t>physical contamination and smothering</a:t>
            </a:r>
          </a:p>
          <a:p>
            <a:pPr lvl="1" indent="-420688">
              <a:buFont typeface="Wingdings" panose="05000000000000000000" pitchFamily="2" charset="2"/>
              <a:buChar char="ü"/>
              <a:defRPr/>
            </a:pPr>
            <a:r>
              <a:rPr lang="en-US" altLang="en-US" dirty="0" smtClean="0"/>
              <a:t>tainting as a result of the smothering and toxic effects</a:t>
            </a:r>
          </a:p>
          <a:p>
            <a:pPr lvl="1" indent="-420688">
              <a:spcBef>
                <a:spcPct val="0"/>
              </a:spcBef>
              <a:buFont typeface="Wingdings" panose="05000000000000000000" pitchFamily="2" charset="2"/>
              <a:buChar char="ü"/>
              <a:defRPr/>
            </a:pPr>
            <a:endParaRPr lang="en-GB" altLang="en-US" dirty="0" smtClean="0"/>
          </a:p>
          <a:p>
            <a:pPr>
              <a:defRPr/>
            </a:pPr>
            <a:r>
              <a:rPr lang="en-GB" altLang="en-US" dirty="0" smtClean="0"/>
              <a:t>Health of </a:t>
            </a:r>
            <a:r>
              <a:rPr lang="en-GB" altLang="en-US" u="sng" dirty="0" smtClean="0"/>
              <a:t>populations</a:t>
            </a:r>
            <a:r>
              <a:rPr lang="en-GB" altLang="en-US" dirty="0" smtClean="0"/>
              <a:t> is more important than individuals</a:t>
            </a: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64352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719072" y="49724"/>
            <a:ext cx="8229600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altLang="en-US" b="1" dirty="0" smtClean="0"/>
              <a:t>Oil Toxicity</a:t>
            </a:r>
            <a:endParaRPr lang="fr-CA" altLang="en-US" b="1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408176" y="1290411"/>
            <a:ext cx="8229600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CA" altLang="en-US" dirty="0" smtClean="0"/>
              <a:t>Generally:  </a:t>
            </a:r>
          </a:p>
          <a:p>
            <a:pPr lvl="1" indent="-420688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CA" altLang="en-US" dirty="0" smtClean="0"/>
              <a:t>Light oil: effects are from oil toxicity</a:t>
            </a:r>
          </a:p>
          <a:p>
            <a:pPr lvl="1" indent="-420688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CA" altLang="en-US" dirty="0" smtClean="0"/>
              <a:t>Heavy oil: effects are from smothering of organisms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endParaRPr lang="en-CA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32218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2"/>
          <p:cNvSpPr txBox="1">
            <a:spLocks/>
          </p:cNvSpPr>
          <p:nvPr/>
        </p:nvSpPr>
        <p:spPr>
          <a:xfrm>
            <a:off x="457200" y="47879"/>
            <a:ext cx="11338560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b="1" dirty="0" smtClean="0"/>
              <a:t>Points to Remember</a:t>
            </a:r>
            <a:endParaRPr lang="en-GB" altLang="en-US" b="1" dirty="0" smtClean="0"/>
          </a:p>
        </p:txBody>
      </p:sp>
      <p:sp>
        <p:nvSpPr>
          <p:cNvPr id="7" name="Rectangle 3"/>
          <p:cNvSpPr txBox="1">
            <a:spLocks/>
          </p:cNvSpPr>
          <p:nvPr/>
        </p:nvSpPr>
        <p:spPr>
          <a:xfrm>
            <a:off x="1216152" y="1342749"/>
            <a:ext cx="8229600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GB" altLang="en-US" dirty="0" smtClean="0"/>
              <a:t>Recovery time is highly variable.</a:t>
            </a:r>
          </a:p>
          <a:p>
            <a:pPr>
              <a:spcAft>
                <a:spcPts val="600"/>
              </a:spcAft>
            </a:pPr>
            <a:endParaRPr lang="en-GB" altLang="en-US" dirty="0" smtClean="0"/>
          </a:p>
          <a:p>
            <a:pPr>
              <a:spcAft>
                <a:spcPts val="600"/>
              </a:spcAft>
            </a:pPr>
            <a:r>
              <a:rPr lang="en-GB" altLang="en-US" dirty="0" smtClean="0"/>
              <a:t>Clean-up techniques can cause further damages.</a:t>
            </a:r>
          </a:p>
          <a:p>
            <a:endParaRPr lang="en-GB" altLang="en-US" dirty="0" smtClean="0"/>
          </a:p>
          <a:p>
            <a:r>
              <a:rPr lang="en-GB" altLang="en-US" dirty="0" smtClean="0"/>
              <a:t>Identify and prioritize areas to be protected at contingency planning stage</a:t>
            </a:r>
            <a:r>
              <a:rPr lang="en-GB" altLang="en-US" sz="3600" dirty="0" smtClean="0"/>
              <a:t>.</a:t>
            </a:r>
            <a:endParaRPr lang="en-GB" alt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56067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0" y="6378300"/>
            <a:ext cx="12192000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10490" y="2385956"/>
            <a:ext cx="1057101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altLang="en-US" sz="4000" b="1" dirty="0">
                <a:ln w="0"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altLang="en-US" sz="4000" b="1" dirty="0">
                <a:ln w="0"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GB" sz="4000" b="1" dirty="0">
                <a:ln w="0"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Any questions?</a:t>
            </a:r>
          </a:p>
          <a:p>
            <a:pPr lvl="1">
              <a:spcBef>
                <a:spcPct val="0"/>
              </a:spcBef>
            </a:pPr>
            <a:endParaRPr lang="en-GB" altLang="en-US" sz="4000" b="1" dirty="0">
              <a:ln w="0"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028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52728" y="130175"/>
            <a:ext cx="9656064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altLang="en-US" b="1" dirty="0" smtClean="0">
                <a:latin typeface="Arial" panose="020B0604020202020204" pitchFamily="34" charset="0"/>
              </a:rPr>
              <a:t>Acute Effects </a:t>
            </a:r>
            <a:endParaRPr lang="fr-CA" altLang="en-US" b="1" dirty="0" smtClean="0">
              <a:latin typeface="Arial" panose="020B0604020202020204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472184" y="1342749"/>
            <a:ext cx="9656064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sz="3200" dirty="0" smtClean="0"/>
              <a:t>Heavy and medium crude oil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sz="2800" dirty="0" smtClean="0"/>
              <a:t>Smothering of organism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sz="2800" dirty="0" smtClean="0"/>
              <a:t>Asphyxia</a:t>
            </a:r>
          </a:p>
          <a:p>
            <a:r>
              <a:rPr lang="en-CA" altLang="en-US" sz="3200" dirty="0" smtClean="0"/>
              <a:t>Light components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sz="2800" dirty="0" smtClean="0"/>
              <a:t>Ingestion or inhalation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sz="2800" dirty="0" smtClean="0"/>
              <a:t>Contamination of flesh</a:t>
            </a:r>
            <a:endParaRPr lang="en-CA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21454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362456" y="75311"/>
            <a:ext cx="9628632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altLang="en-US" b="1" dirty="0" smtClean="0"/>
              <a:t>Chronic Effects</a:t>
            </a:r>
            <a:endParaRPr lang="fr-CA" altLang="en-US" b="1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709928" y="1160187"/>
            <a:ext cx="9628632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dirty="0" smtClean="0"/>
              <a:t>Physiological problems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Decrease productivity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Slower growth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Decrease </a:t>
            </a:r>
            <a:r>
              <a:rPr lang="en-CA" altLang="en-US" dirty="0" err="1" smtClean="0"/>
              <a:t>olfactive</a:t>
            </a:r>
            <a:r>
              <a:rPr lang="en-CA" altLang="en-US" dirty="0" smtClean="0"/>
              <a:t> capacity (marine mammals)</a:t>
            </a:r>
          </a:p>
          <a:p>
            <a:r>
              <a:rPr lang="en-CA" altLang="en-US" dirty="0" smtClean="0"/>
              <a:t>Behavioural disruption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Slower reaction time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Feeding problems</a:t>
            </a:r>
          </a:p>
          <a:p>
            <a:pPr lvl="1" indent="-420688">
              <a:buFont typeface="Wingdings" panose="05000000000000000000" pitchFamily="2" charset="2"/>
              <a:buChar char="Ø"/>
            </a:pPr>
            <a:r>
              <a:rPr lang="en-CA" altLang="en-US" dirty="0" smtClean="0"/>
              <a:t>Reproductive problems</a:t>
            </a:r>
          </a:p>
          <a:p>
            <a:r>
              <a:rPr lang="en-CA" altLang="en-US" dirty="0" smtClean="0"/>
              <a:t>Bioaccumulation/depuration</a:t>
            </a:r>
            <a:endParaRPr lang="en-CA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99017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280160" y="47879"/>
            <a:ext cx="9637776" cy="5619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altLang="en-US" b="1" dirty="0" smtClean="0"/>
              <a:t>Impacts of Oil</a:t>
            </a:r>
            <a:endParaRPr lang="fr-CA" altLang="en-US" b="1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05840" y="1342749"/>
            <a:ext cx="10351008" cy="521811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CA" altLang="en-US" dirty="0" smtClean="0"/>
              <a:t>Important to differentiate between impacts on individuals and those on population</a:t>
            </a:r>
          </a:p>
          <a:p>
            <a:pPr lvl="1" indent="-420688" algn="just">
              <a:buFont typeface="Wingdings" panose="05000000000000000000" pitchFamily="2" charset="2"/>
              <a:buChar char="Ø"/>
            </a:pPr>
            <a:r>
              <a:rPr lang="en-CA" altLang="en-US" dirty="0" smtClean="0"/>
              <a:t>A few individuals may suffer severe adverse effects with no impacts to overall population.</a:t>
            </a:r>
          </a:p>
          <a:p>
            <a:pPr algn="just"/>
            <a:r>
              <a:rPr lang="en-CA" altLang="en-US" dirty="0" smtClean="0"/>
              <a:t>Impacts from oil have been studied since the first major shipping incidents.</a:t>
            </a:r>
          </a:p>
          <a:p>
            <a:pPr algn="just"/>
            <a:r>
              <a:rPr lang="en-CA" altLang="en-US" dirty="0" smtClean="0"/>
              <a:t>Generally, short term impacts with moderate to low long term impacts.</a:t>
            </a:r>
          </a:p>
          <a:p>
            <a:pPr algn="just"/>
            <a:endParaRPr lang="en-CA" altLang="en-US" dirty="0" smtClean="0"/>
          </a:p>
          <a:p>
            <a:pPr algn="just"/>
            <a:endParaRPr lang="en-CA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21548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 txBox="1">
            <a:spLocks/>
          </p:cNvSpPr>
          <p:nvPr/>
        </p:nvSpPr>
        <p:spPr>
          <a:xfrm>
            <a:off x="142043" y="6378300"/>
            <a:ext cx="11896078" cy="36512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/>
          <a:lstStyle>
            <a:lvl1pPr marL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1pPr>
            <a:lvl2pPr marL="457200" indent="4572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2pPr>
            <a:lvl3pPr marL="914400" indent="9144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3pPr>
            <a:lvl4pPr marL="1371600" indent="13716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4pPr>
            <a:lvl5pPr marL="1828800" indent="18288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1800" b="0" i="0">
                <a:solidFill>
                  <a:schemeClr val="dk1"/>
                </a:solidFill>
                <a:latin typeface="Calibri"/>
              </a:defRPr>
            </a:lvl5pPr>
            <a:lvl6pPr>
              <a:defRPr lang="en-US" sz="1800"/>
            </a:lvl6pPr>
            <a:lvl7pPr>
              <a:defRPr lang="en-US" sz="1800"/>
            </a:lvl7pPr>
            <a:lvl8pPr>
              <a:defRPr lang="en-US" sz="1800"/>
            </a:lvl8pPr>
            <a:lvl9pPr>
              <a:defRPr lang="en-US" sz="1800"/>
            </a:lvl9pPr>
          </a:lstStyle>
          <a:p>
            <a:pPr algn="ctr"/>
            <a:r>
              <a:rPr lang="en-US" altLang="en-US" dirty="0">
                <a:latin typeface="inherit"/>
              </a:rPr>
              <a:t> </a:t>
            </a:r>
            <a:r>
              <a:rPr lang="en-US" altLang="en-US" i="1" dirty="0" smtClean="0">
                <a:solidFill>
                  <a:schemeClr val="tx1"/>
                </a:solidFill>
              </a:rPr>
              <a:t>CGPRT(W) </a:t>
            </a:r>
            <a:r>
              <a:rPr lang="en-US" altLang="en-US" i="1" dirty="0">
                <a:solidFill>
                  <a:schemeClr val="tx1"/>
                </a:solidFill>
              </a:rPr>
              <a:t>: </a:t>
            </a:r>
            <a:r>
              <a:rPr lang="en-US" altLang="en-US" i="1" dirty="0" smtClean="0">
                <a:solidFill>
                  <a:schemeClr val="tx1"/>
                </a:solidFill>
              </a:rPr>
              <a:t>Ensuring Clean Seas and Coasts in Western Region ……</a:t>
            </a:r>
            <a:endParaRPr lang="en-US" altLang="en-US" i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12192000" cy="7666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2"/>
          <p:cNvSpPr txBox="1">
            <a:spLocks/>
          </p:cNvSpPr>
          <p:nvPr/>
        </p:nvSpPr>
        <p:spPr>
          <a:xfrm>
            <a:off x="1298448" y="130175"/>
            <a:ext cx="9674352" cy="589576"/>
          </a:xfrm>
          <a:prstGeom prst="rect">
            <a:avLst/>
          </a:prstGeom>
          <a:noFill/>
        </p:spPr>
        <p:txBody>
          <a:bodyPr wrap="square" lIns="44044" tIns="17617" rIns="44044" bIns="17617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altLang="en-US" sz="4000" b="1" dirty="0" smtClean="0"/>
              <a:t>Factors Affecting the Impact of Oil</a:t>
            </a:r>
            <a:endParaRPr lang="en-GB" altLang="en-US" sz="4000" b="1" dirty="0" smtClean="0"/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1188720" y="963402"/>
            <a:ext cx="9884664" cy="5218113"/>
          </a:xfrm>
          <a:prstGeom prst="rect">
            <a:avLst/>
          </a:prstGeom>
        </p:spPr>
        <p:txBody>
          <a:bodyPr lIns="83684" tIns="41108" rIns="83684" bIns="41108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GB" altLang="en-US" dirty="0" smtClean="0"/>
              <a:t>Type of oil and degree of weathering</a:t>
            </a:r>
          </a:p>
          <a:p>
            <a:pPr>
              <a:lnSpc>
                <a:spcPct val="130000"/>
              </a:lnSpc>
            </a:pPr>
            <a:r>
              <a:rPr lang="en-GB" altLang="en-US" dirty="0" smtClean="0"/>
              <a:t>Biological characteristics of the area </a:t>
            </a:r>
          </a:p>
          <a:p>
            <a:pPr>
              <a:lnSpc>
                <a:spcPct val="130000"/>
              </a:lnSpc>
            </a:pPr>
            <a:r>
              <a:rPr lang="en-GB" altLang="en-US" dirty="0" smtClean="0"/>
              <a:t>Geographic location</a:t>
            </a:r>
          </a:p>
          <a:p>
            <a:pPr>
              <a:lnSpc>
                <a:spcPct val="130000"/>
              </a:lnSpc>
            </a:pPr>
            <a:r>
              <a:rPr lang="en-GB" altLang="en-US" dirty="0" smtClean="0"/>
              <a:t>Degree of oiling</a:t>
            </a:r>
          </a:p>
          <a:p>
            <a:pPr>
              <a:lnSpc>
                <a:spcPct val="130000"/>
              </a:lnSpc>
            </a:pPr>
            <a:r>
              <a:rPr lang="en-GB" altLang="en-US" dirty="0" smtClean="0"/>
              <a:t>Oceanographic and meteorological conditions</a:t>
            </a:r>
          </a:p>
          <a:p>
            <a:pPr>
              <a:lnSpc>
                <a:spcPct val="130000"/>
              </a:lnSpc>
            </a:pPr>
            <a:r>
              <a:rPr lang="en-GB" altLang="en-US" dirty="0" smtClean="0"/>
              <a:t>Season</a:t>
            </a:r>
          </a:p>
          <a:p>
            <a:pPr>
              <a:lnSpc>
                <a:spcPct val="130000"/>
              </a:lnSpc>
            </a:pPr>
            <a:r>
              <a:rPr lang="en-GB" altLang="en-US" dirty="0" smtClean="0"/>
              <a:t>Choice of response strategy and effectiveness of response</a:t>
            </a:r>
            <a:endParaRPr lang="en-GB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80951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Tahoma"/>
        <a:ea typeface=""/>
        <a:cs typeface="Tahoma"/>
      </a:majorFont>
      <a:minorFont>
        <a:latin typeface="Tahoma"/>
        <a:ea typeface=""/>
        <a:cs typeface="Taho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</TotalTime>
  <Words>2363</Words>
  <Application>Microsoft Office PowerPoint</Application>
  <PresentationFormat>Widescreen</PresentationFormat>
  <Paragraphs>345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MS PGothic</vt:lpstr>
      <vt:lpstr>Arial</vt:lpstr>
      <vt:lpstr>Calibri</vt:lpstr>
      <vt:lpstr>inherit</vt:lpstr>
      <vt:lpstr>Tahoma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Syed, Mohammad Muktadar</dc:creator>
  <cp:lastModifiedBy>Sajith, Sadanandan </cp:lastModifiedBy>
  <cp:revision>172</cp:revision>
  <dcterms:created xsi:type="dcterms:W3CDTF">2024-09-27T05:40:49Z</dcterms:created>
  <dcterms:modified xsi:type="dcterms:W3CDTF">2025-06-02T08:51:20Z</dcterms:modified>
</cp:coreProperties>
</file>

<file path=docProps/thumbnail.jpeg>
</file>